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268" r:id="rId5"/>
    <p:sldId id="269" r:id="rId6"/>
    <p:sldId id="270" r:id="rId7"/>
    <p:sldId id="274" r:id="rId8"/>
    <p:sldId id="271" r:id="rId9"/>
    <p:sldId id="272" r:id="rId10"/>
    <p:sldId id="273" r:id="rId11"/>
    <p:sldId id="312" r:id="rId12"/>
    <p:sldId id="291" r:id="rId13"/>
    <p:sldId id="292" r:id="rId14"/>
    <p:sldId id="293" r:id="rId15"/>
    <p:sldId id="294" r:id="rId16"/>
    <p:sldId id="301" r:id="rId17"/>
    <p:sldId id="295" r:id="rId18"/>
    <p:sldId id="279" r:id="rId19"/>
    <p:sldId id="302" r:id="rId20"/>
    <p:sldId id="298" r:id="rId21"/>
    <p:sldId id="281" r:id="rId22"/>
    <p:sldId id="282" r:id="rId23"/>
    <p:sldId id="311" r:id="rId24"/>
    <p:sldId id="284" r:id="rId25"/>
    <p:sldId id="285" r:id="rId26"/>
    <p:sldId id="286" r:id="rId27"/>
    <p:sldId id="288" r:id="rId28"/>
    <p:sldId id="283" r:id="rId29"/>
    <p:sldId id="299" r:id="rId30"/>
    <p:sldId id="300" r:id="rId31"/>
    <p:sldId id="303" r:id="rId32"/>
    <p:sldId id="304" r:id="rId33"/>
    <p:sldId id="305" r:id="rId34"/>
    <p:sldId id="306" r:id="rId35"/>
    <p:sldId id="307" r:id="rId36"/>
    <p:sldId id="310" r:id="rId37"/>
    <p:sldId id="297" r:id="rId38"/>
    <p:sldId id="296" r:id="rId39"/>
    <p:sldId id="289" r:id="rId40"/>
    <p:sldId id="290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Power</a:t>
            </a:r>
            <a:r>
              <a:rPr lang="en-US" baseline="0" dirty="0"/>
              <a:t> Required Per Passenger to </a:t>
            </a:r>
            <a:r>
              <a:rPr lang="en-US" baseline="0" dirty="0" smtClean="0"/>
              <a:t>Maintain </a:t>
            </a:r>
            <a:r>
              <a:rPr lang="en-US" baseline="0" dirty="0"/>
              <a:t>5mph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Sheet1!$D$15:$D$22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Sheet1!$C$15:$C$22</c:f>
              <c:numCache>
                <c:formatCode>General</c:formatCode>
                <c:ptCount val="8"/>
                <c:pt idx="0">
                  <c:v>222.142</c:v>
                </c:pt>
                <c:pt idx="1">
                  <c:v>131.34100000000001</c:v>
                </c:pt>
                <c:pt idx="2">
                  <c:v>101.075</c:v>
                </c:pt>
                <c:pt idx="3">
                  <c:v>85.941000000000003</c:v>
                </c:pt>
                <c:pt idx="4">
                  <c:v>76.861000000000004</c:v>
                </c:pt>
                <c:pt idx="5">
                  <c:v>70.808000000000007</c:v>
                </c:pt>
                <c:pt idx="6">
                  <c:v>66.483999999999995</c:v>
                </c:pt>
                <c:pt idx="7">
                  <c:v>63.241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721632"/>
        <c:axId val="274722192"/>
      </c:scatterChart>
      <c:valAx>
        <c:axId val="274721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Passengers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22192"/>
        <c:crosses val="autoZero"/>
        <c:crossBetween val="midCat"/>
      </c:valAx>
      <c:valAx>
        <c:axId val="27472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</a:t>
                </a:r>
                <a:r>
                  <a:rPr lang="en-US" baseline="0"/>
                  <a:t> per Passenger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2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Power</a:t>
            </a:r>
            <a:r>
              <a:rPr lang="en-US" baseline="0"/>
              <a:t> Required to Accelerate to 5mph in 20 sec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Sheet1!$D$33:$D$40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Sheet1!$C$33:$C$40</c:f>
              <c:numCache>
                <c:formatCode>General</c:formatCode>
                <c:ptCount val="8"/>
                <c:pt idx="0">
                  <c:v>346.00799999999998</c:v>
                </c:pt>
                <c:pt idx="1">
                  <c:v>205.81700000000001</c:v>
                </c:pt>
                <c:pt idx="2">
                  <c:v>159.08600000000001</c:v>
                </c:pt>
                <c:pt idx="3">
                  <c:v>135.721</c:v>
                </c:pt>
                <c:pt idx="4">
                  <c:v>121.702</c:v>
                </c:pt>
                <c:pt idx="5">
                  <c:v>112.35599999999999</c:v>
                </c:pt>
                <c:pt idx="6">
                  <c:v>105.68</c:v>
                </c:pt>
                <c:pt idx="7">
                  <c:v>100.673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724432"/>
        <c:axId val="274724992"/>
      </c:scatterChart>
      <c:valAx>
        <c:axId val="27472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Passengers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24992"/>
        <c:crosses val="autoZero"/>
        <c:crossBetween val="midCat"/>
      </c:valAx>
      <c:valAx>
        <c:axId val="27472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Per Passenger (Watts)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24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6477F7-4CC8-1744-8590-E7406628BB6D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2E193A-95B2-8B4A-AC67-EB303A625705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8632-53DB-3D4F-9F70-F751064608E5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44729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88" y="449005"/>
            <a:ext cx="10411968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40" y="1532427"/>
            <a:ext cx="10338816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78885" y="6227064"/>
            <a:ext cx="11432116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298762"/>
            <a:ext cx="542544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089" y="914401"/>
            <a:ext cx="542544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88" y="2456329"/>
            <a:ext cx="542544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0E6-FB20-D442-8D8B-7F529515B378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800600"/>
            <a:ext cx="11146989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199"/>
            <a:ext cx="11436096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67338"/>
            <a:ext cx="11072284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036-A53A-2F47-A7A6-DE8AD10183CC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78885" y="4280648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778189"/>
            <a:ext cx="11146989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200"/>
            <a:ext cx="11436096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44927"/>
            <a:ext cx="11072284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DBF-9415-4148-96A0-28AA36DA6EE8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14401"/>
            <a:ext cx="6926729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69-B67A-FD4D-8030-F2477BEF44A5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84" y="4267201"/>
            <a:ext cx="36576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2" y="4953001"/>
            <a:ext cx="3296023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6" y="4419600"/>
            <a:ext cx="3300527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8885" y="594360"/>
            <a:ext cx="36576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378885" y="461683"/>
            <a:ext cx="11435164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8018" y="4801576"/>
            <a:ext cx="7782983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15" y="4800600"/>
            <a:ext cx="7588868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28019" y="457199"/>
            <a:ext cx="7778496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074" y="5367338"/>
            <a:ext cx="7538009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81A-3709-6542-92B6-C835188C4831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378886" y="457200"/>
            <a:ext cx="3649133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78886" y="3364992"/>
            <a:ext cx="3649133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2133600"/>
            <a:ext cx="11432116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765B-1747-4C4A-A148-2BBDB48BC18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074279" y="2668544"/>
            <a:ext cx="5934615" cy="15119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6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457200"/>
            <a:ext cx="8663516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D3E1-6186-0F4D-8C64-21EFE798A1EC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200708" y="3332822"/>
            <a:ext cx="5934456" cy="18321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0371-1086-4148-BC8C-CB0B4605211E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698B-E5E3-C74C-8091-F8F5E4B2F5DE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2017059"/>
            <a:ext cx="11432116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94" y="1532965"/>
            <a:ext cx="10339045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974519" y="444729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78" y="444729"/>
            <a:ext cx="10414623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74519" y="4801576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4814125"/>
            <a:ext cx="103632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84" y="5861304"/>
            <a:ext cx="10314432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3178-57E8-B34D-AA84-C5C337B893B6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5577-5E59-914D-AF2B-40F5B00F0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443755"/>
            <a:ext cx="11432116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D7F9-6974-BF48-8D17-940541D42C7B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801576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4814048"/>
            <a:ext cx="103632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30" y="5862918"/>
            <a:ext cx="10309412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83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917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E2D-9BFA-354F-B99C-457A2CF38E0F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3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3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660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660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0EA1-040E-454B-8A93-FD2755F4AA25}" type="datetime1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40D-271F-5E44-A2E0-A66AB361655B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DCF8-17B2-864D-9675-DCC1210BF1D8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338" y="2133601"/>
            <a:ext cx="9435663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9915" y="64370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D1FB89C-502E-DB4F-81F1-6DC58E9D92C6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264" y="6437033"/>
            <a:ext cx="8166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5279" y="167347"/>
            <a:ext cx="840828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85" y="630382"/>
            <a:ext cx="11432116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9418320" cy="854841"/>
          </a:xfrm>
        </p:spPr>
        <p:txBody>
          <a:bodyPr/>
          <a:lstStyle/>
          <a:p>
            <a:r>
              <a:rPr lang="en-US" dirty="0" smtClean="0"/>
              <a:t>Pedibus Development</a:t>
            </a: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67200" y="5029200"/>
            <a:ext cx="3200400" cy="698500"/>
            <a:chOff x="3600" y="14040"/>
            <a:chExt cx="5040" cy="1100"/>
          </a:xfrm>
        </p:grpSpPr>
        <p:pic>
          <p:nvPicPr>
            <p:cNvPr id="8" name="Picture 7" descr="footer_se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040"/>
              <a:ext cx="3820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CPedicab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14040"/>
              <a:ext cx="90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7342188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D372E"/>
                </a:solidFill>
              </a:rPr>
              <a:t>Sponsored by Capital City </a:t>
            </a:r>
            <a:r>
              <a:rPr lang="en-US" dirty="0" err="1" smtClean="0">
                <a:solidFill>
                  <a:srgbClr val="3D372E"/>
                </a:solidFill>
              </a:rPr>
              <a:t>Pedicab</a:t>
            </a:r>
            <a:r>
              <a:rPr lang="en-US" dirty="0" smtClean="0">
                <a:solidFill>
                  <a:srgbClr val="3D372E"/>
                </a:solidFill>
              </a:rPr>
              <a:t> Company</a:t>
            </a:r>
          </a:p>
          <a:p>
            <a:r>
              <a:rPr lang="en-US" dirty="0" smtClean="0">
                <a:solidFill>
                  <a:srgbClr val="3D372E"/>
                </a:solidFill>
              </a:rPr>
              <a:t>In affiliation with the FSU and FAMU College of Engineering</a:t>
            </a:r>
          </a:p>
          <a:p>
            <a:endParaRPr lang="en-US" dirty="0" smtClean="0">
              <a:solidFill>
                <a:srgbClr val="3D372E"/>
              </a:solidFill>
            </a:endParaRPr>
          </a:p>
          <a:p>
            <a:endParaRPr lang="en-US" dirty="0" smtClean="0">
              <a:solidFill>
                <a:srgbClr val="3D372E"/>
              </a:solidFill>
            </a:endParaRPr>
          </a:p>
          <a:p>
            <a:endParaRPr lang="en-US" dirty="0">
              <a:solidFill>
                <a:srgbClr val="3D372E"/>
              </a:solidFill>
            </a:endParaRPr>
          </a:p>
          <a:p>
            <a:r>
              <a:rPr lang="en-US" dirty="0" smtClean="0">
                <a:solidFill>
                  <a:srgbClr val="3D372E"/>
                </a:solidFill>
              </a:rPr>
              <a:t>Team 18:</a:t>
            </a:r>
          </a:p>
          <a:p>
            <a:r>
              <a:rPr lang="en-US" dirty="0" smtClean="0">
                <a:solidFill>
                  <a:srgbClr val="3D372E"/>
                </a:solidFill>
              </a:rPr>
              <a:t>Andrew Galan</a:t>
            </a:r>
          </a:p>
          <a:p>
            <a:r>
              <a:rPr lang="en-US" dirty="0" smtClean="0">
                <a:solidFill>
                  <a:srgbClr val="3D372E"/>
                </a:solidFill>
              </a:rPr>
              <a:t>John </a:t>
            </a:r>
            <a:r>
              <a:rPr lang="en-US" dirty="0" err="1" smtClean="0">
                <a:solidFill>
                  <a:srgbClr val="3D372E"/>
                </a:solidFill>
              </a:rPr>
              <a:t>Hassler</a:t>
            </a:r>
            <a:endParaRPr lang="en-US" dirty="0" smtClean="0">
              <a:solidFill>
                <a:srgbClr val="3D372E"/>
              </a:solidFill>
            </a:endParaRPr>
          </a:p>
          <a:p>
            <a:r>
              <a:rPr lang="en-US" dirty="0" smtClean="0">
                <a:solidFill>
                  <a:srgbClr val="3D372E"/>
                </a:solidFill>
              </a:rPr>
              <a:t>James McCord</a:t>
            </a:r>
          </a:p>
          <a:p>
            <a:r>
              <a:rPr lang="en-US" dirty="0" err="1" smtClean="0">
                <a:solidFill>
                  <a:srgbClr val="3D372E"/>
                </a:solidFill>
              </a:rPr>
              <a:t>Onyewuchi</a:t>
            </a:r>
            <a:r>
              <a:rPr lang="en-US" dirty="0" smtClean="0">
                <a:solidFill>
                  <a:srgbClr val="3D372E"/>
                </a:solidFill>
              </a:rPr>
              <a:t> </a:t>
            </a:r>
            <a:r>
              <a:rPr lang="en-US" dirty="0" err="1" smtClean="0">
                <a:solidFill>
                  <a:srgbClr val="3D372E"/>
                </a:solidFill>
              </a:rPr>
              <a:t>Ebere</a:t>
            </a:r>
            <a:endParaRPr lang="en-US" dirty="0" smtClean="0">
              <a:solidFill>
                <a:srgbClr val="3D372E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358029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Sponsor: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Instructor: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Ron Goldstein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Kamal Amin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3549372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Advisors:	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Chiang Shih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Patrick Hollis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 smtClean="0"/>
              <a:t>Crossmember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6650936" cy="4304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6107415"/>
            <a:ext cx="3498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of the cross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Angle brackets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4458"/>
            <a:ext cx="9435663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Prevent deflection of the </a:t>
            </a:r>
            <a:r>
              <a:rPr lang="en-US" dirty="0" smtClean="0"/>
              <a:t>frame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Increase stability of the cross members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02" y="1701497"/>
            <a:ext cx="4605338" cy="44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Total Weight </a:t>
            </a:r>
            <a:r>
              <a:rPr lang="en-US" dirty="0"/>
              <a:t>R</a:t>
            </a:r>
            <a:r>
              <a:rPr lang="en-US" dirty="0" smtClean="0"/>
              <a:t>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Original plan with steel weighed over 1000lbs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New plan with aluminum weighs ~740 </a:t>
            </a:r>
            <a:r>
              <a:rPr lang="en-US" dirty="0" err="1" smtClean="0"/>
              <a:t>lbs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Cut over 250 </a:t>
            </a:r>
            <a:r>
              <a:rPr lang="en-US" dirty="0" err="1" smtClean="0"/>
              <a:t>lbs</a:t>
            </a:r>
            <a:r>
              <a:rPr lang="en-US" dirty="0" smtClean="0"/>
              <a:t> and 26% of the total weight of the vehicle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Front Axle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Decided on front end that included steering, braking, and suspension.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Chose Mustang II IFS for its light weight and simplicity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828800"/>
            <a:ext cx="4800600" cy="2886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4482384"/>
            <a:ext cx="6477000" cy="1971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Steering Analysis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4285" y="2586635"/>
            <a:ext cx="5334000" cy="145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Rack-and-pinion steering for simplicity and reliability was chosen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The greater the turning radius, the smaller the turning angle.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Tight turning needed, since no reverse will be implemented.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57400"/>
            <a:ext cx="5680977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33208" y="647700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Braking 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53488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hydraulic disc brake system was </a:t>
            </a:r>
            <a:r>
              <a:rPr lang="en-US" dirty="0" smtClean="0"/>
              <a:t>chosen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 5 mph, the </a:t>
            </a:r>
            <a:r>
              <a:rPr lang="en-US" dirty="0" err="1"/>
              <a:t>pedibus</a:t>
            </a:r>
            <a:r>
              <a:rPr lang="en-US" dirty="0"/>
              <a:t> will stop within 1 foot if more than 50 </a:t>
            </a:r>
            <a:r>
              <a:rPr lang="en-US" dirty="0" err="1"/>
              <a:t>lbf</a:t>
            </a:r>
            <a:r>
              <a:rPr lang="en-US" dirty="0"/>
              <a:t>. is applied.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smooth stop, apply brake pedal at low amounts of force.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543" y="1981200"/>
            <a:ext cx="5638097" cy="44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Drive Train </a:t>
            </a:r>
            <a:r>
              <a:rPr lang="en-US" dirty="0"/>
              <a:t>L</a:t>
            </a:r>
            <a:r>
              <a:rPr lang="en-US" dirty="0" smtClean="0"/>
              <a:t>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9435663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Peddling input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Turns the drive shaft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Drive shaft turns rear differential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Differential turns the tires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828800"/>
            <a:ext cx="4253923" cy="4404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6376738" cy="422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Chains on one side crossed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Crossed chains run through pulley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Bike gears and chains installed to the right of cross member from passengers perspective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429000"/>
            <a:ext cx="3053093" cy="2572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91390" y="1338410"/>
            <a:ext cx="1991019" cy="281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6803" r="36443" b="75782"/>
          <a:stretch/>
        </p:blipFill>
        <p:spPr>
          <a:xfrm>
            <a:off x="1828800" y="4267200"/>
            <a:ext cx="4809104" cy="197296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Drive Train Layout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Drive Train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26897"/>
            <a:ext cx="5943600" cy="468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7724" y="1759831"/>
            <a:ext cx="2895600" cy="41003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191000" y="2362200"/>
            <a:ext cx="3200400" cy="1706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5355" y="2362200"/>
            <a:ext cx="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1400" y="5257800"/>
            <a:ext cx="4104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495693" y="2362200"/>
            <a:ext cx="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91400" y="2362200"/>
            <a:ext cx="4104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038600" y="4724400"/>
            <a:ext cx="33528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Drive Train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6194344" cy="39925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0" y="1905000"/>
            <a:ext cx="4841881" cy="42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113" y="1948105"/>
            <a:ext cx="7345363" cy="42227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pedibus is a pedal-powered vehicle used for transportation that seats a variety number of passengers depending on size.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idea was developed to provide as an eco-friendly traveling entertainment center to attract people of all ages and professions.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Some models contain alcohol distribution consoles in the center</a:t>
            </a:r>
            <a:r>
              <a:rPr lang="en-US" sz="16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Also referred to as the pedal crawler, </a:t>
            </a:r>
            <a:r>
              <a:rPr lang="en-US" sz="2000" dirty="0" err="1"/>
              <a:t>pubcrawler</a:t>
            </a:r>
            <a:r>
              <a:rPr lang="en-US" sz="2000" dirty="0"/>
              <a:t>, and party bike.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err="1"/>
              <a:t>pedibus</a:t>
            </a:r>
            <a:r>
              <a:rPr lang="en-US" sz="2000" dirty="0"/>
              <a:t> has grown in popularity over the last five years.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2500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3995939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Where to place the free wheel?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Free wheel at pedals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Both gears and the chain turn whenever the vehicle is moving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Better design for maintenance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Sheet metal folded over the bike chain to improve safety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801551"/>
            <a:ext cx="4038600" cy="1937143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9739237" y="2305854"/>
            <a:ext cx="373633" cy="9147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84117">
            <a:off x="8538717" y="2249283"/>
            <a:ext cx="962527" cy="144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7543800" y="1981200"/>
            <a:ext cx="625642" cy="17008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1111282">
            <a:off x="8542002" y="3192109"/>
            <a:ext cx="971161" cy="176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>
            <a:off x="10641074" y="2501156"/>
            <a:ext cx="164250" cy="587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flipV="1">
            <a:off x="10221847" y="2494190"/>
            <a:ext cx="220935" cy="6520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886200"/>
            <a:ext cx="4101501" cy="232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2116" cy="967840"/>
          </a:xfrm>
        </p:spPr>
        <p:txBody>
          <a:bodyPr/>
          <a:lstStyle/>
          <a:p>
            <a:pPr algn="l"/>
            <a:r>
              <a:rPr lang="en-US" dirty="0" smtClean="0"/>
              <a:t>Drive Train Layout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Gear </a:t>
            </a:r>
            <a:r>
              <a:rPr lang="en-US" dirty="0"/>
              <a:t>R</a:t>
            </a:r>
            <a:r>
              <a:rPr lang="en-US" dirty="0" smtClean="0"/>
              <a:t>atio Selection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514" y="1925052"/>
                <a:ext cx="8475686" cy="4351337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=26 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𝑚𝑝h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=440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sz="23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𝑡𝑖𝑟𝑒𝑠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𝑟𝑝𝑚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­</m:t>
                    </m:r>
                  </m:oMath>
                </a14:m>
                <a:endParaRPr lang="en-US" sz="23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𝑅𝑒𝑎𝑟𝐷𝑖𝑓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3.08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3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𝐷𝑟𝑖𝑣𝑒𝑆h𝑎𝑓𝑡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𝑡𝑖𝑟𝑒𝑠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𝑅𝑒𝑎𝑟𝐷𝑖𝑓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3.08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n-US" sz="23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𝑔𝑒𝑎𝑟𝑠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3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𝑝𝑒𝑑𝑎𝑙𝑠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𝑟𝑝𝑚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𝐷𝑟𝑖𝑣𝑒𝑆h𝑎𝑓𝑡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𝑔𝑒𝑎𝑟𝑠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𝑟𝑝𝑚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n-US" sz="23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514" y="1925052"/>
                <a:ext cx="8475686" cy="4351337"/>
              </a:xfrm>
              <a:blipFill rotWithShape="0">
                <a:blip r:embed="rId2"/>
                <a:stretch>
                  <a:fillRect l="-719" t="-70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925053"/>
            <a:ext cx="3810000" cy="3944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Parts for Drive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10313279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Meeting with bike mechanic Thursday to source parts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Chose the rear axle from a Toyota t100 for its differential gear ratio of 3.08:1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Think we’ve found one locally that we are checking on later this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95445" y="6488668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3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8885" y="1875087"/>
                <a:ext cx="10515600" cy="48555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i="1" dirty="0" smtClean="0">
                    <a:latin typeface="Cambria Math" panose="02040503050406030204" pitchFamily="18" charset="0"/>
                  </a:rPr>
                  <a:t>Drag Force on </a:t>
                </a:r>
                <a:r>
                  <a:rPr lang="en-US" sz="1900" i="1" dirty="0" err="1" smtClean="0">
                    <a:latin typeface="Cambria Math" panose="02040503050406030204" pitchFamily="18" charset="0"/>
                  </a:rPr>
                  <a:t>Pedibus</a:t>
                </a:r>
                <a:endParaRPr lang="en-US" sz="190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900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=1.05</m:t>
                    </m:r>
                  </m:oMath>
                </a14:m>
                <a:r>
                  <a:rPr lang="en-US" sz="1900" dirty="0"/>
                  <a:t> </a:t>
                </a:r>
                <a:r>
                  <a:rPr lang="en-US" sz="1900" dirty="0" smtClean="0"/>
                  <a:t>(Drag </a:t>
                </a:r>
                <a:r>
                  <a:rPr lang="en-US" sz="1900" dirty="0"/>
                  <a:t>coefficient for flat surface perpendicular to drag </a:t>
                </a:r>
                <a:r>
                  <a:rPr lang="en-US" sz="1900" dirty="0" smtClean="0"/>
                  <a:t>force)</a:t>
                </a:r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=25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=1.226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885" y="1875087"/>
                <a:ext cx="10515600" cy="4855585"/>
              </a:xfrm>
              <a:blipFill rotWithShape="0">
                <a:blip r:embed="rId2"/>
                <a:stretch>
                  <a:fillRect l="-522"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885" y="630382"/>
            <a:ext cx="11432116" cy="96784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External Force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8885" y="1862387"/>
                <a:ext cx="10515600" cy="48555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i="1" dirty="0" smtClean="0">
                    <a:latin typeface="Cambria Math" panose="02040503050406030204" pitchFamily="18" charset="0"/>
                  </a:rPr>
                  <a:t>Rolling Resistance on </a:t>
                </a:r>
                <a:r>
                  <a:rPr lang="en-US" sz="1900" i="1" dirty="0" err="1" smtClean="0">
                    <a:latin typeface="Cambria Math" panose="02040503050406030204" pitchFamily="18" charset="0"/>
                  </a:rPr>
                  <a:t>Pedibus</a:t>
                </a:r>
                <a:endParaRPr lang="en-US" sz="190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𝑊𝑒𝑖𝑔h𝑡</m:t>
                    </m:r>
                  </m:oMath>
                </a14:m>
                <a:endParaRPr lang="en-US" sz="1900" i="1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=.015</m:t>
                    </m:r>
                  </m:oMath>
                </a14:m>
                <a:r>
                  <a:rPr lang="en-US" sz="1900" dirty="0"/>
                  <a:t> average Rolling resistance for car tire on asphalt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=1361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∗9.81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=200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Rolling Resistance is 25 times as high as wind resistance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Dominant factors on rolling resistance are the tire selection and total weight of vehicle</a:t>
                </a: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885" y="1862387"/>
                <a:ext cx="10515600" cy="4855585"/>
              </a:xfrm>
              <a:blipFill rotWithShape="0">
                <a:blip r:embed="rId2"/>
                <a:stretch>
                  <a:fillRect l="-522"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External Force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1585" y="1872549"/>
                <a:ext cx="10491538" cy="439838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Traveling up incline on Pedibus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=1361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∗9.81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=7%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𝑖𝑛𝑐𝑙𝑖𝑛𝑒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=931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Traveling up a moderate incline requires 5 times the force required to overcome rolling resistance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Dominant factors on force to travel uphill is the total weight of vehicle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key to minimizing user power input is minimizing total weight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585" y="1872549"/>
                <a:ext cx="10491538" cy="4398385"/>
              </a:xfrm>
              <a:blipFill rotWithShape="0">
                <a:blip r:embed="rId2"/>
                <a:stretch>
                  <a:fillRect l="-58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78885" y="630382"/>
            <a:ext cx="11432116" cy="967840"/>
          </a:xfrm>
        </p:spPr>
        <p:txBody>
          <a:bodyPr/>
          <a:lstStyle/>
          <a:p>
            <a:pPr algn="l"/>
            <a:r>
              <a:rPr lang="en-US" dirty="0" smtClean="0"/>
              <a:t>External Force Analysis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56" y="1954053"/>
            <a:ext cx="5171012" cy="435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Because rolling resistance is the major force we have to overcome we have picked a tire with the lowest rolling resistance.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 smtClean="0"/>
              <a:t>traveling up inclines or operating at less than full capacity or with children the vehicle should have a power assist electric </a:t>
            </a:r>
            <a:r>
              <a:rPr lang="en-US" dirty="0" smtClean="0"/>
              <a:t>motor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With electric motor we have the option for reversing the vehicle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828800"/>
            <a:ext cx="3842083" cy="43617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Power Improvements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Passenger Power Input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9435663" cy="3992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 hard do passengers have to pedal to accelerate the </a:t>
            </a:r>
            <a:r>
              <a:rPr lang="en-US" dirty="0" err="1" smtClean="0"/>
              <a:t>pedibus</a:t>
            </a:r>
            <a:r>
              <a:rPr lang="en-US" dirty="0" smtClean="0"/>
              <a:t> from rest?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 hard do passengers have to pedal to maintain a cruising speed of 5 mph?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57544"/>
              </p:ext>
            </p:extLst>
          </p:nvPr>
        </p:nvGraphicFramePr>
        <p:xfrm>
          <a:off x="1295400" y="4164013"/>
          <a:ext cx="4406900" cy="18859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75605"/>
                <a:gridCol w="2331295"/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ACTIVITY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POWER OUTPUT (Watts)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Walking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30W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Average person biking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120W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Regular cyclist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220W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Proffesional athlete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300W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Lance Armstrong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400W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556439" y="6488668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Passenger Power Input </a:t>
            </a:r>
            <a:r>
              <a:rPr lang="en-US" dirty="0" smtClean="0"/>
              <a:t>Analysis-Maintaining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942361"/>
              </p:ext>
            </p:extLst>
          </p:nvPr>
        </p:nvGraphicFramePr>
        <p:xfrm>
          <a:off x="378885" y="1828800"/>
          <a:ext cx="749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41767"/>
              </p:ext>
            </p:extLst>
          </p:nvPr>
        </p:nvGraphicFramePr>
        <p:xfrm>
          <a:off x="8534400" y="2209800"/>
          <a:ext cx="2374900" cy="21431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30452"/>
                <a:gridCol w="1244448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Power (watts)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 of Passengers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51333" y="6488668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Passenger Power Input </a:t>
            </a:r>
            <a:r>
              <a:rPr lang="en-US" dirty="0" smtClean="0"/>
              <a:t>Analysis-Accelerating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33780"/>
              </p:ext>
            </p:extLst>
          </p:nvPr>
        </p:nvGraphicFramePr>
        <p:xfrm>
          <a:off x="8534400" y="2971800"/>
          <a:ext cx="2374900" cy="21431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6800"/>
                <a:gridCol w="13081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Power Watts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# of Passengers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680423"/>
              </p:ext>
            </p:extLst>
          </p:nvPr>
        </p:nvGraphicFramePr>
        <p:xfrm>
          <a:off x="378884" y="1905000"/>
          <a:ext cx="777451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0451333" y="6400800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pedal-pu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3200400" cy="2291548"/>
          </a:xfrm>
          <a:prstGeom prst="rect">
            <a:avLst/>
          </a:prstGeom>
        </p:spPr>
      </p:pic>
      <p:pic>
        <p:nvPicPr>
          <p:cNvPr id="6" name="Picture 5" descr="pedibus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3764157" cy="2296372"/>
          </a:xfrm>
          <a:prstGeom prst="rect">
            <a:avLst/>
          </a:prstGeom>
        </p:spPr>
      </p:pic>
      <p:pic>
        <p:nvPicPr>
          <p:cNvPr id="7" name="Picture 6" descr="under-three-box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14800"/>
            <a:ext cx="8382000" cy="2247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Existing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71512"/>
            <a:ext cx="7848600" cy="838200"/>
          </a:xfrm>
        </p:spPr>
        <p:txBody>
          <a:bodyPr>
            <a:normAutofit/>
          </a:bodyPr>
          <a:lstStyle/>
          <a:p>
            <a:r>
              <a:rPr lang="en-US" sz="4800" dirty="0"/>
              <a:t>TIRE AND RIM SELECTION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133600"/>
            <a:ext cx="8040608" cy="1981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After critically analyzing the complete system the final choice on tire and rim was made.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Rim specification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043697"/>
            <a:ext cx="2670017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381376"/>
            <a:ext cx="3505200" cy="2328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568623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Alloyed rim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1900" y="576167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alloyed rim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0" y="152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27578" y="6501368"/>
            <a:ext cx="18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2362200"/>
            <a:ext cx="65532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achieve our goal in terms of least overall weight, </a:t>
            </a:r>
            <a:r>
              <a:rPr lang="en-US" sz="2000" dirty="0" smtClean="0"/>
              <a:t>strength,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and gaining people’s attention.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choose a rim that combines the properties we need in terms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light weight.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Readily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finishing and fancy rim (aluminum alloyed rim)</a:t>
            </a:r>
          </a:p>
          <a:p>
            <a:r>
              <a:rPr lang="en-US" sz="2000" dirty="0"/>
              <a:t>Which can only be obtained in any of the rims we have selected.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386062"/>
            <a:ext cx="54101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Rim size 16in:</a:t>
            </a:r>
          </a:p>
          <a:p>
            <a:r>
              <a:rPr lang="en-US" sz="2000" dirty="0"/>
              <a:t>Here are the reasons for the size choice.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fits in the tire with  the least rolling force.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has exact number of stud holes and fits perfectly to the hub.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gives the </a:t>
            </a:r>
            <a:r>
              <a:rPr lang="en-US" sz="2000" dirty="0" err="1"/>
              <a:t>pedibus</a:t>
            </a:r>
            <a:r>
              <a:rPr lang="en-US" sz="2000" dirty="0"/>
              <a:t> a better base clearance height.</a:t>
            </a:r>
          </a:p>
          <a:p>
            <a:r>
              <a:rPr lang="en-US" sz="2000" dirty="0"/>
              <a:t>Rim material: aluminum alloyed wheel.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2600" y="624532"/>
            <a:ext cx="7848600" cy="8382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/>
              <a:t>TIRE AND RIM SELECTION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1506597" y="76200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00827" y="6400800"/>
            <a:ext cx="18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2133601"/>
            <a:ext cx="10058401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The tire we selected is P255/60R16 and the reason for its selection includes.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It has the </a:t>
            </a:r>
            <a:r>
              <a:rPr lang="en-US" sz="3200" dirty="0" smtClean="0"/>
              <a:t>lowest coefficient of </a:t>
            </a:r>
            <a:r>
              <a:rPr lang="en-US" sz="3200" dirty="0"/>
              <a:t>rolling </a:t>
            </a:r>
            <a:r>
              <a:rPr lang="en-US" sz="3200" dirty="0" smtClean="0"/>
              <a:t>resistance 0.00650.</a:t>
            </a:r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en-US" sz="3200" dirty="0"/>
              <a:t>Cheap and readily available.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It has greater pneumatic shock absorption property.</a:t>
            </a:r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TIRE SELECTION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92297" y="1132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86527" y="6463268"/>
            <a:ext cx="18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273" y="457200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255/60R16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6378" y="1587308"/>
            <a:ext cx="291464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73" y="1920684"/>
            <a:ext cx="3886199" cy="2914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2573" y="4848033"/>
            <a:ext cx="339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Cheap but not stylish($104 x4)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1" y="4848033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Expensive but stylish($250x4)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0" y="1259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4230" y="6488668"/>
            <a:ext cx="18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7620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Steering column and steering wheel</a:t>
            </a:r>
            <a:endParaRPr lang="en-US" dirty="0"/>
          </a:p>
        </p:txBody>
      </p:sp>
      <p:pic>
        <p:nvPicPr>
          <p:cNvPr id="4100" name="Picture 4" descr="Flaming River Manual Steering Shaft Billet U-Joints Kit 1979-1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6100"/>
            <a:ext cx="4576072" cy="29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" y="4693047"/>
            <a:ext cx="601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selected a flexible type of steering column with two universal joints </a:t>
            </a:r>
          </a:p>
          <a:p>
            <a:r>
              <a:rPr lang="en-US" sz="2000" dirty="0"/>
              <a:t>Which will enhance easy relocation of the drivers seat, adjustment and improve driver’s ergonomics.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778000"/>
            <a:ext cx="434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400" y="53086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This steering wheel has proved  lightest in weight and strongest among all the steering wheels considered.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430000" y="152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4230" y="6463268"/>
            <a:ext cx="18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Driver Seat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828800"/>
            <a:ext cx="77724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it will improve drivers comfort.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It provide for the installation of drivers seat belt for safety of the driver.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Readily Available and cheap compared to fabricating new one.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It has provision for sliding the seat forward or backward depending on the drive’s choice.</a:t>
            </a:r>
          </a:p>
          <a:p>
            <a:pPr>
              <a:buFont typeface="Wingdings" pitchFamily="2" charset="2"/>
              <a:buChar char="v"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803400"/>
            <a:ext cx="4762500" cy="4204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627" y="5955069"/>
            <a:ext cx="301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Kia picante driver’s seat($120)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9597" y="14576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73827" y="6475968"/>
            <a:ext cx="18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Onyewuchi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Power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4227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Allows pedibus to be driven up an inclination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Electric DC motor will be used convert electrical energy into mechanical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Required at 5 mph: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168 RPM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145 N-m (Torque)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≈ 3.4 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Motor Selection based on calculated assumptions.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D&amp;D 170-004-0001 </a:t>
            </a:r>
            <a:r>
              <a:rPr lang="en-US" dirty="0" smtClean="0"/>
              <a:t>Motor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36 Volt	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Increase in torque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12 mph approximate speed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Alltrax AXE 4844 400 amp Controller with fuse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3-12-02 at 5.5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09800"/>
            <a:ext cx="3938016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Ergonomics &amp;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Will have head lights, break lights, turn signals.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Folded sheet metal over the moving bike parts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Handles in the bar top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Parking break on drive shaft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Slow traveling speed as safe as we can make </a:t>
            </a:r>
            <a:r>
              <a:rPr lang="en-US" dirty="0" smtClean="0"/>
              <a:t>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Driver has a seatbelt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short if you wouldn’t feel safe riding a bike don’t ride the </a:t>
            </a:r>
            <a:r>
              <a:rPr lang="en-US" dirty="0" err="1" smtClean="0"/>
              <a:t>pedibus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69452"/>
              </p:ext>
            </p:extLst>
          </p:nvPr>
        </p:nvGraphicFramePr>
        <p:xfrm>
          <a:off x="2667000" y="1981200"/>
          <a:ext cx="5638800" cy="419099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615625"/>
                <a:gridCol w="145988"/>
                <a:gridCol w="596119"/>
                <a:gridCol w="1140534"/>
                <a:gridCol w="1140534"/>
              </a:tblGrid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BOM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#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Price Per Item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Steel Supports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$69.00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$138.00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Aluminum Frame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$389.00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$389.00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Pillow Blocks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$120.00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3/4 inch Cold Rolled Drive Shaft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Mustang II Ifs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$1,100.00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$1,100.00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Rear Axle and Differential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Bike Crank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$45.00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$360.00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Bike Seat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$17.00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$136.00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Bike Chain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$240.00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Free Wheel gear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$25.00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Wheels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$104.00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$416.00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Electric Motor &amp; Controller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$880.00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$880.00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Battery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$53.00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$53.00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Lighting Kit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$170.00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$170.00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$4,602.00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Order raw material and parts for construction of </a:t>
            </a:r>
            <a:r>
              <a:rPr lang="en-US" dirty="0" err="1" smtClean="0"/>
              <a:t>Pedibus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Meet with bike mechanic to source bicycle components</a:t>
            </a:r>
          </a:p>
          <a:p>
            <a:pPr marL="0" indent="0">
              <a:buNone/>
            </a:pPr>
            <a:r>
              <a:rPr lang="en-US" dirty="0" smtClean="0"/>
              <a:t>Find outside resources to help with assembly</a:t>
            </a:r>
          </a:p>
          <a:p>
            <a:pPr marL="0" indent="0">
              <a:buNone/>
            </a:pPr>
            <a:r>
              <a:rPr lang="en-US" dirty="0" smtClean="0"/>
              <a:t>Run performance test on assembled vehicle </a:t>
            </a:r>
          </a:p>
          <a:p>
            <a:pPr marL="0" indent="0">
              <a:buNone/>
            </a:pPr>
            <a:r>
              <a:rPr lang="en-US" dirty="0" smtClean="0"/>
              <a:t>Keep in close contact with sponsor, advisors, and bicycle mechanic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606" y="1769084"/>
            <a:ext cx="4819554" cy="3931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Ron Goldstein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Tallahassee Resident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Owner of Capitol City </a:t>
            </a:r>
            <a:r>
              <a:rPr lang="en-US" dirty="0" err="1" smtClean="0"/>
              <a:t>Pedicabs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Wants to manufacture the </a:t>
            </a:r>
            <a:r>
              <a:rPr lang="en-US" dirty="0" err="1" smtClean="0"/>
              <a:t>Pedibus</a:t>
            </a:r>
            <a:r>
              <a:rPr lang="en-US" dirty="0" smtClean="0"/>
              <a:t> for sale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://capitalcitypedicabs.com/CCPedicabs/Drive_files/adver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15413" r="3956" b="309"/>
          <a:stretch/>
        </p:blipFill>
        <p:spPr bwMode="auto">
          <a:xfrm>
            <a:off x="6794240" y="3808226"/>
            <a:ext cx="3598830" cy="25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14136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Final Design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2"/>
            <a:ext cx="10439399" cy="4190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Pedibus is broken down into </a:t>
            </a:r>
            <a:r>
              <a:rPr lang="en-US" sz="3200" dirty="0" smtClean="0"/>
              <a:t>three </a:t>
            </a:r>
            <a:r>
              <a:rPr lang="en-US" sz="3200" dirty="0"/>
              <a:t>main components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3200" dirty="0"/>
              <a:t>Structural </a:t>
            </a:r>
            <a:r>
              <a:rPr lang="en-US" sz="3200" dirty="0" smtClean="0"/>
              <a:t>frame 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3200" dirty="0" smtClean="0"/>
              <a:t>Steering and braking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3200" dirty="0"/>
              <a:t>Power transmission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22295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Scope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Sponsor has a potential investor who owns a local Ice-cream shop.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Wants the </a:t>
            </a:r>
            <a:r>
              <a:rPr lang="en-US" dirty="0" err="1" smtClean="0"/>
              <a:t>Pedibus</a:t>
            </a:r>
            <a:r>
              <a:rPr lang="en-US" dirty="0" smtClean="0"/>
              <a:t> to be suitable for children to ride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accommodate this: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top will have adjustable heights for seats and table top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Reassessed other components to attempt to cut total weight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Frame analysis included 1000lb load on top platform to account for ice cream and cooler.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89" y="1825625"/>
            <a:ext cx="5682243" cy="37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Structural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435663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Must be strong enough to support passengers weight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Must be as light weight as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Must be low cost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Must be reliable with low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083"/>
          <a:stretch/>
        </p:blipFill>
        <p:spPr>
          <a:xfrm rot="20082501">
            <a:off x="5790381" y="3229478"/>
            <a:ext cx="5945425" cy="2043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40743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Aluminum or Steel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057401"/>
            <a:ext cx="8839200" cy="3505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Initially we wanted to make a frame completely of Aluminum but after further analysis and modeling we concluded a mixture of the two would result in the most strength to weight ratio.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a minimalistic lower base of two steel rectangular beams to support the majority of the weight and an aluminum substructure above that.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3184079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624328" cy="206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Improved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9" y="2667000"/>
            <a:ext cx="4792955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74" y="2667000"/>
            <a:ext cx="4754386" cy="341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33208" y="6469062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0</TotalTime>
  <Words>1521</Words>
  <Application>Microsoft Office PowerPoint</Application>
  <PresentationFormat>Widescreen</PresentationFormat>
  <Paragraphs>427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Century Schoolbook</vt:lpstr>
      <vt:lpstr>Corbel</vt:lpstr>
      <vt:lpstr>Wingdings</vt:lpstr>
      <vt:lpstr>Spectrum</vt:lpstr>
      <vt:lpstr>Pedibus Development</vt:lpstr>
      <vt:lpstr>Background</vt:lpstr>
      <vt:lpstr>Existing Models</vt:lpstr>
      <vt:lpstr>Sponsor</vt:lpstr>
      <vt:lpstr>Final Design Selection</vt:lpstr>
      <vt:lpstr>New Scope of Use</vt:lpstr>
      <vt:lpstr>Structural Frame</vt:lpstr>
      <vt:lpstr>Aluminum or Steel </vt:lpstr>
      <vt:lpstr>Improved Design</vt:lpstr>
      <vt:lpstr>Final Crossmember Design</vt:lpstr>
      <vt:lpstr>Angle brackets</vt:lpstr>
      <vt:lpstr>Total Weight Reduction</vt:lpstr>
      <vt:lpstr>Front Axle</vt:lpstr>
      <vt:lpstr>Steering Analysis</vt:lpstr>
      <vt:lpstr>Braking  Force</vt:lpstr>
      <vt:lpstr>Drive Train Layout</vt:lpstr>
      <vt:lpstr>Drive Train Layout</vt:lpstr>
      <vt:lpstr>Drive Train Layout</vt:lpstr>
      <vt:lpstr>Drive Train Layout</vt:lpstr>
      <vt:lpstr>Drive Train Layout</vt:lpstr>
      <vt:lpstr>Gear Ratio Selection</vt:lpstr>
      <vt:lpstr>Sourcing Parts for Drive Train</vt:lpstr>
      <vt:lpstr>External Force Analysis</vt:lpstr>
      <vt:lpstr>External Force Analysis</vt:lpstr>
      <vt:lpstr>External Force Analysis</vt:lpstr>
      <vt:lpstr>Power Improvements</vt:lpstr>
      <vt:lpstr>Passenger Power Input Analysis</vt:lpstr>
      <vt:lpstr>Passenger Power Input Analysis-Maintaining Speed</vt:lpstr>
      <vt:lpstr>Passenger Power Input Analysis-Accelerating</vt:lpstr>
      <vt:lpstr>TIRE AND RIM SELECTION</vt:lpstr>
      <vt:lpstr>PowerPoint Presentation</vt:lpstr>
      <vt:lpstr>TIRE SELECTION</vt:lpstr>
      <vt:lpstr>P255/60R16</vt:lpstr>
      <vt:lpstr>Steering column and steering wheel</vt:lpstr>
      <vt:lpstr>Driver Seat Selection</vt:lpstr>
      <vt:lpstr>Power Assistance</vt:lpstr>
      <vt:lpstr>Ergonomics &amp; Safety</vt:lpstr>
      <vt:lpstr>Budget</vt:lpstr>
      <vt:lpstr>Future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2013-12-02T16:35:24Z</dcterms:created>
  <dcterms:modified xsi:type="dcterms:W3CDTF">2013-12-03T19:03:38Z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